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192000" cy="16256000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-24" y="-4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514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58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70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93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03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57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63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09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19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16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02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F1D2C-1B5B-4B90-9672-279ECCB41A78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D228-340A-46E6-BBAB-7C2176E4D5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60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a-briepicardie.fr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543678" y="312477"/>
            <a:ext cx="1152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1 sur 1</a:t>
            </a:r>
            <a:endParaRPr lang="fr-FR" sz="1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715618" y="951502"/>
            <a:ext cx="5565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cap="small" dirty="0" smtClean="0"/>
              <a:t>Frais du contrat PER Compte Titres</a:t>
            </a:r>
            <a:endParaRPr lang="fr-FR" sz="1600" b="1" cap="small" dirty="0"/>
          </a:p>
        </p:txBody>
      </p:sp>
      <p:sp>
        <p:nvSpPr>
          <p:cNvPr id="11" name="ZoneTexte 10"/>
          <p:cNvSpPr txBox="1"/>
          <p:nvPr/>
        </p:nvSpPr>
        <p:spPr>
          <a:xfrm>
            <a:off x="715618" y="1264352"/>
            <a:ext cx="556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small" dirty="0" smtClean="0"/>
              <a:t>PER TITRES</a:t>
            </a:r>
            <a:endParaRPr lang="fr-FR" sz="2400" b="1" cap="small" dirty="0"/>
          </a:p>
        </p:txBody>
      </p:sp>
      <p:sp>
        <p:nvSpPr>
          <p:cNvPr id="18" name="Rectangle 17"/>
          <p:cNvSpPr/>
          <p:nvPr/>
        </p:nvSpPr>
        <p:spPr>
          <a:xfrm>
            <a:off x="715618" y="1725777"/>
            <a:ext cx="30741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/>
              <a:t>Montant minimal de versement initial : </a:t>
            </a:r>
          </a:p>
        </p:txBody>
      </p:sp>
      <p:cxnSp>
        <p:nvCxnSpPr>
          <p:cNvPr id="20" name="Connecteur droit 19"/>
          <p:cNvCxnSpPr/>
          <p:nvPr/>
        </p:nvCxnSpPr>
        <p:spPr>
          <a:xfrm flipV="1">
            <a:off x="715618" y="1299849"/>
            <a:ext cx="10431353" cy="2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flipV="1">
            <a:off x="715618" y="1675956"/>
            <a:ext cx="10460382" cy="53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7832724" y="1710431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500 €</a:t>
            </a:r>
            <a:endParaRPr lang="fr-FR" sz="1200" dirty="0"/>
          </a:p>
        </p:txBody>
      </p:sp>
      <p:sp>
        <p:nvSpPr>
          <p:cNvPr id="27" name="ZoneTexte 26"/>
          <p:cNvSpPr txBox="1"/>
          <p:nvPr/>
        </p:nvSpPr>
        <p:spPr>
          <a:xfrm>
            <a:off x="715618" y="2013544"/>
            <a:ext cx="10460382" cy="4001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</a:rPr>
              <a:t>FRAIS ANNUELS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794730"/>
              </p:ext>
            </p:extLst>
          </p:nvPr>
        </p:nvGraphicFramePr>
        <p:xfrm>
          <a:off x="715618" y="2440018"/>
          <a:ext cx="8542682" cy="2684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1367">
                  <a:extLst>
                    <a:ext uri="{9D8B030D-6E8A-4147-A177-3AD203B41FA5}">
                      <a16:colId xmlns:a16="http://schemas.microsoft.com/office/drawing/2014/main" val="811098339"/>
                    </a:ext>
                  </a:extLst>
                </a:gridCol>
                <a:gridCol w="3441315">
                  <a:extLst>
                    <a:ext uri="{9D8B030D-6E8A-4147-A177-3AD203B41FA5}">
                      <a16:colId xmlns:a16="http://schemas.microsoft.com/office/drawing/2014/main" val="1062824603"/>
                    </a:ext>
                  </a:extLst>
                </a:gridCol>
              </a:tblGrid>
              <a:tr h="330392">
                <a:tc gridSpan="2">
                  <a:txBody>
                    <a:bodyPr/>
                    <a:lstStyle/>
                    <a:p>
                      <a:r>
                        <a:rPr lang="fr-FR" sz="1400" dirty="0" smtClean="0"/>
                        <a:t>Frais de gestion du plan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684498"/>
                  </a:ext>
                </a:extLst>
              </a:tr>
              <a:tr h="280833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Droits de garde annuels Gestion Libre 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443301"/>
                  </a:ext>
                </a:extLst>
              </a:tr>
              <a:tr h="446029">
                <a:tc>
                  <a:txBody>
                    <a:bodyPr/>
                    <a:lstStyle/>
                    <a:p>
                      <a:pPr marL="609585" marR="0" lvl="1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Valeurs du groupe Crédit Agricole</a:t>
                      </a:r>
                      <a:endParaRPr lang="fr-FR" sz="110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fr-FR" sz="1050" dirty="0" smtClean="0"/>
                        <a:t>Commission proportionnelle:                           0,066 %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fr-FR" sz="1050" baseline="0" dirty="0" smtClean="0"/>
                        <a:t>-     Frais fixes par ligne :                                             0,96 €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928079"/>
                  </a:ext>
                </a:extLst>
              </a:tr>
              <a:tr h="446029">
                <a:tc>
                  <a:txBody>
                    <a:bodyPr/>
                    <a:lstStyle/>
                    <a:p>
                      <a:pPr lvl="1"/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Autres valeurs françaises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dirty="0" smtClean="0"/>
                        <a:t>-     Commission proportionnelle:                          0,302 %</a:t>
                      </a:r>
                    </a:p>
                    <a:p>
                      <a:pPr algn="l"/>
                      <a:r>
                        <a:rPr lang="fr-FR" sz="1050" dirty="0" smtClean="0"/>
                        <a:t>-     Frais fixes par ligne :                                             4,10 €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432159"/>
                  </a:ext>
                </a:extLst>
              </a:tr>
              <a:tr h="619484">
                <a:tc>
                  <a:txBody>
                    <a:bodyPr/>
                    <a:lstStyle/>
                    <a:p>
                      <a:pPr lvl="1"/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Valeurs étrangères ou au nominatif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fr-FR" sz="1050" dirty="0" smtClean="0"/>
                        <a:t>Commission proportionnelle:                              0,35%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fr-FR" sz="1050" dirty="0" smtClean="0"/>
                        <a:t> Frais fixes par ligne :                                             5,00 €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fr-FR" sz="1050" dirty="0" smtClean="0"/>
                        <a:t> Frais fixes par ligne sur titres non cotés:         25,00</a:t>
                      </a:r>
                      <a:r>
                        <a:rPr lang="fr-FR" sz="1050" baseline="0" dirty="0" smtClean="0"/>
                        <a:t>€</a:t>
                      </a:r>
                      <a:endParaRPr lang="fr-FR" sz="1050" dirty="0" smtClean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533140"/>
                  </a:ext>
                </a:extLst>
              </a:tr>
              <a:tr h="280833">
                <a:tc>
                  <a:txBody>
                    <a:bodyPr/>
                    <a:lstStyle/>
                    <a:p>
                      <a:pPr lvl="1"/>
                      <a:r>
                        <a:rPr lang="fr-FR" sz="1100" dirty="0" smtClean="0"/>
                        <a:t>Avec un maximum de 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                                                                               542,46 € </a:t>
                      </a:r>
                      <a:endParaRPr lang="fr-FR" sz="110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555333"/>
                  </a:ext>
                </a:extLst>
              </a:tr>
              <a:tr h="280833">
                <a:tc>
                  <a:txBody>
                    <a:bodyPr/>
                    <a:lstStyle/>
                    <a:p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Droits de garde annuels </a:t>
                      </a:r>
                      <a:r>
                        <a:rPr lang="fr-FR" sz="1100" b="1" dirty="0" smtClean="0"/>
                        <a:t>Gestion pilotée par horizon :</a:t>
                      </a:r>
                      <a:endParaRPr lang="fr-FR" sz="1100" b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 smtClean="0"/>
                        <a:t>néant</a:t>
                      </a:r>
                      <a:endParaRPr lang="fr-FR" sz="110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626639"/>
                  </a:ext>
                </a:extLst>
              </a:tr>
            </a:tbl>
          </a:graphicData>
        </a:graphic>
      </p:graphicFrame>
      <p:graphicFrame>
        <p:nvGraphicFramePr>
          <p:cNvPr id="30" name="Tableau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949855"/>
              </p:ext>
            </p:extLst>
          </p:nvPr>
        </p:nvGraphicFramePr>
        <p:xfrm>
          <a:off x="715617" y="5150815"/>
          <a:ext cx="8542683" cy="11002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6118">
                  <a:extLst>
                    <a:ext uri="{9D8B030D-6E8A-4147-A177-3AD203B41FA5}">
                      <a16:colId xmlns:a16="http://schemas.microsoft.com/office/drawing/2014/main" val="811098339"/>
                    </a:ext>
                  </a:extLst>
                </a:gridCol>
                <a:gridCol w="1776565">
                  <a:extLst>
                    <a:ext uri="{9D8B030D-6E8A-4147-A177-3AD203B41FA5}">
                      <a16:colId xmlns:a16="http://schemas.microsoft.com/office/drawing/2014/main" val="1062824603"/>
                    </a:ext>
                  </a:extLst>
                </a:gridCol>
              </a:tblGrid>
              <a:tr h="294434">
                <a:tc gridSpan="2">
                  <a:txBody>
                    <a:bodyPr/>
                    <a:lstStyle/>
                    <a:p>
                      <a:r>
                        <a:rPr lang="fr-FR" sz="1400" dirty="0" smtClean="0"/>
                        <a:t>Frais de gestion des fonds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684498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 Gestion libre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443301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marL="609585" marR="0" lvl="1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</a:t>
                      </a:r>
                      <a:r>
                        <a:rPr lang="fr-FR" sz="1100" dirty="0" smtClean="0"/>
                        <a:t>Fonds actions ** (moyennes)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92807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Frais courants </a:t>
                      </a:r>
                      <a:r>
                        <a:rPr lang="fr-FR" sz="1100" dirty="0" smtClean="0"/>
                        <a:t>annuels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1,85 %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43215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i="1" dirty="0" smtClean="0"/>
                        <a:t>Dont taux de rétrocessions de commissions***</a:t>
                      </a:r>
                      <a:endParaRPr lang="fr-FR" sz="1100" i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i="1" dirty="0" smtClean="0"/>
                        <a:t>0,80 %</a:t>
                      </a:r>
                      <a:endParaRPr lang="fr-FR" sz="1050" i="1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533140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d’entrée Maximum dans le fonds (ponctuel)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2,5 % à 5 %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555333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Fons obligations (moyennes)</a:t>
                      </a:r>
                      <a:endParaRPr lang="fr-FR" sz="1100" b="1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62663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courants annuels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1,08 %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790437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i="1" dirty="0" smtClean="0"/>
                        <a:t>Dont taux de rétrocessions de commissions***</a:t>
                      </a:r>
                      <a:endParaRPr lang="fr-FR" sz="1100" i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0,42 %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59581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d’entrée Maximum dans le fonds (ponctuel)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26826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lvl="1"/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Fond immobiliers **** (moyennes)</a:t>
                      </a:r>
                      <a:endParaRPr lang="fr-FR" sz="1100" b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696531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courants annuels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1,66 %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60192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i="1" dirty="0" smtClean="0"/>
                        <a:t>Dont taux de rétrocessions de commissions***</a:t>
                      </a:r>
                      <a:endParaRPr lang="fr-FR" sz="1100" i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0,45 %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690143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d’entrée Maximum dans le fonds (ponctuel)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5,40 %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31513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</a:t>
                      </a:r>
                      <a:r>
                        <a:rPr lang="fr-FR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Fonds diversifiés (moyennes)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00631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courants annuels</a:t>
                      </a:r>
                      <a:endParaRPr lang="fr-FR" sz="11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1,28 %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254126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i="1" dirty="0" smtClean="0"/>
                        <a:t>Dont taux de rétrocessions de commissions***</a:t>
                      </a:r>
                      <a:endParaRPr lang="fr-FR" sz="1100" i="1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0,47</a:t>
                      </a:r>
                      <a:r>
                        <a:rPr lang="fr-FR" sz="1050" baseline="0" dirty="0" smtClean="0"/>
                        <a:t>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621176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2"/>
                      <a:r>
                        <a:rPr lang="fr-FR" sz="1100" dirty="0" smtClean="0"/>
                        <a:t>Frais d’entrée Maximum dans le fonds (ponctuel)</a:t>
                      </a:r>
                    </a:p>
                    <a:p>
                      <a:pPr lvl="2"/>
                      <a:endParaRPr lang="fr-FR" sz="800" dirty="0" smtClean="0"/>
                    </a:p>
                    <a:p>
                      <a:pPr marL="609585" marR="0" lvl="1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▪ OPC externes au Crédit Agricole</a:t>
                      </a:r>
                      <a:endParaRPr lang="fr-FR" sz="110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0,50 % à 2,50 %</a:t>
                      </a:r>
                      <a:endParaRPr lang="fr-FR" sz="1050" dirty="0"/>
                    </a:p>
                    <a:p>
                      <a:pPr algn="ctr"/>
                      <a:endParaRPr lang="fr-FR" sz="1050" dirty="0" smtClean="0"/>
                    </a:p>
                    <a:p>
                      <a:pPr algn="ctr"/>
                      <a:r>
                        <a:rPr lang="fr-FR" sz="1050" dirty="0" smtClean="0"/>
                        <a:t>21,70 € + frais émetteur 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71757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r>
                        <a:rPr lang="fr-FR" sz="1100" b="0" dirty="0" smtClean="0"/>
                        <a:t>Moyenne des frais de courtage sur internet (opération ponctuelle)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55631"/>
                  </a:ext>
                </a:extLst>
              </a:tr>
              <a:tr h="256504">
                <a:tc gridSpan="2">
                  <a:txBody>
                    <a:bodyPr/>
                    <a:lstStyle/>
                    <a:p>
                      <a:pPr lvl="1" algn="ctr"/>
                      <a:r>
                        <a:rPr lang="fr-FR" sz="1100" b="0" dirty="0" smtClean="0"/>
                        <a:t>- Avec Invest Store Initial (actions, obligations</a:t>
                      </a:r>
                      <a:r>
                        <a:rPr lang="fr-FR" sz="1100" b="0" smtClean="0"/>
                        <a:t>)                                                                                     </a:t>
                      </a:r>
                      <a:r>
                        <a:rPr lang="fr-FR" sz="1050" dirty="0" smtClean="0"/>
                        <a:t>0,60 %</a:t>
                      </a:r>
                      <a:r>
                        <a:rPr lang="fr-FR" sz="1050" baseline="0" dirty="0" smtClean="0"/>
                        <a:t> avec un minimum de 9,10 €</a:t>
                      </a:r>
                      <a:endParaRPr lang="fr-FR" sz="105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323331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smtClean="0"/>
                        <a:t>         </a:t>
                      </a:r>
                      <a:r>
                        <a:rPr lang="fr-FR" sz="1100" b="0" dirty="0" smtClean="0"/>
                        <a:t>- </a:t>
                      </a:r>
                      <a:r>
                        <a:rPr lang="fr-FR" sz="1100" b="0" dirty="0" smtClean="0"/>
                        <a:t>Avec Invest Store Intégral (actions, obligations et droits)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0,09 % à 0,48 %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737196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2/ Gestion pilotée par horizon (allocation 20 ans avant le départ à la retraite)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992637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marL="609585" marR="0" lvl="1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Profil prudent (moyenne)</a:t>
                      </a:r>
                      <a:endParaRPr lang="fr-FR" sz="11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1,06 %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81801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i="1" dirty="0" smtClean="0"/>
                        <a:t>Dont taux de rétrocessions de commissions***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0,37 %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860544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marL="609585" marR="0" lvl="1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Profil équilibré</a:t>
                      </a:r>
                      <a:r>
                        <a:rPr lang="fr-FR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(moyenne)</a:t>
                      </a:r>
                      <a:endParaRPr lang="fr-FR" sz="11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1,23</a:t>
                      </a:r>
                      <a:r>
                        <a:rPr lang="fr-FR" sz="1050" baseline="0" dirty="0" smtClean="0"/>
                        <a:t>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101112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i="1" dirty="0" smtClean="0"/>
                        <a:t>Dont taux de rétrocessions de commissions***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0,44 %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3918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marL="609585" marR="0" lvl="1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▪ Profil dynamique (moyenne)</a:t>
                      </a:r>
                      <a:endParaRPr lang="fr-FR" sz="1100" b="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1,35 %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8179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i="1" dirty="0" smtClean="0"/>
                        <a:t>Dont taux de rétrocessions de commissions***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0,50 %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96205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0"/>
                      <a:r>
                        <a:rPr lang="fr-FR" sz="1100" b="0" dirty="0" smtClean="0"/>
                        <a:t>Moyenne des frais d’entrée maximum dans les fonds pour la gestion pilotée par horizon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NA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728773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0"/>
                      <a:r>
                        <a:rPr lang="fr-FR" sz="1100" b="0" dirty="0" smtClean="0"/>
                        <a:t>Autres frais annuels : 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62630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dirty="0" smtClean="0"/>
                        <a:t>- Frais forfaitaires 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NA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15576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dirty="0" smtClean="0"/>
                        <a:t>- Frais proportionnels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NA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354772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0"/>
                      <a:r>
                        <a:rPr lang="fr-FR" sz="1100" b="0" dirty="0" smtClean="0"/>
                        <a:t>Frais ponctuels par opération (taux ou montant maximal) :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63063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dirty="0" smtClean="0"/>
                        <a:t>- Frais sur versement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Néant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06373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dirty="0" smtClean="0"/>
                        <a:t>- Frais de changement de modes de gestion (en % ou en €)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NA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9418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0"/>
                      <a:r>
                        <a:rPr lang="fr-FR" sz="1100" b="0" dirty="0" smtClean="0"/>
                        <a:t>Frais d’arbitrage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258785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dirty="0" smtClean="0"/>
                        <a:t>- Proportionnels ou forfaitaires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Néant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314840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1"/>
                      <a:r>
                        <a:rPr lang="fr-FR" sz="1100" b="0" dirty="0" smtClean="0"/>
                        <a:t>- Nombre d’arbitrages gratuits par an 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NA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951617"/>
                  </a:ext>
                </a:extLst>
              </a:tr>
              <a:tr h="256504"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/>
                        <a:t>Frais de transfert sortant vers un autre produit                                                   </a:t>
                      </a:r>
                      <a:r>
                        <a:rPr lang="fr-FR" sz="1100" dirty="0" smtClean="0"/>
                        <a:t>1 % max pendant 5 ans et 0 % au-delà ou frais max (si variable)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922294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0"/>
                      <a:r>
                        <a:rPr lang="fr-FR" sz="1100" b="0" dirty="0" smtClean="0"/>
                        <a:t>Frais sur les versements de rente 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0,50 %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2390809"/>
                  </a:ext>
                </a:extLst>
              </a:tr>
              <a:tr h="256504">
                <a:tc>
                  <a:txBody>
                    <a:bodyPr/>
                    <a:lstStyle/>
                    <a:p>
                      <a:pPr lvl="0"/>
                      <a:r>
                        <a:rPr lang="fr-FR" sz="1100" b="0" dirty="0" smtClean="0"/>
                        <a:t>Frais de rachat </a:t>
                      </a:r>
                      <a:endParaRPr lang="fr-FR" sz="1100" b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NA</a:t>
                      </a:r>
                      <a:endParaRPr lang="fr-FR" sz="1050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187537"/>
                  </a:ext>
                </a:extLst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 rot="16200000">
            <a:off x="4601960" y="10085309"/>
            <a:ext cx="107078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/>
              <a:t>NA : non applicable</a:t>
            </a:r>
          </a:p>
          <a:p>
            <a:r>
              <a:rPr lang="fr-FR" sz="1000" dirty="0"/>
              <a:t>*= Le tableau indique les principaux frais du plan constaté au dernier exercice clos. Il peut cependant subsister des frais ne figurant pas dans ce tableau.	</a:t>
            </a:r>
          </a:p>
          <a:p>
            <a:r>
              <a:rPr lang="fr-FR" sz="1000" dirty="0"/>
              <a:t>Les frais OPC sont publiés dans le DICI des fonds et mis à jour régulièrement </a:t>
            </a:r>
          </a:p>
          <a:p>
            <a:r>
              <a:rPr lang="fr-FR" sz="1000" dirty="0"/>
              <a:t>** = la catégorie « fonds actions » inclut les ETF et mais exclut les fonds de capital-investissement (FCPR, FPCI, FPS) et les titres vifs.</a:t>
            </a:r>
          </a:p>
          <a:p>
            <a:r>
              <a:rPr lang="fr-FR" sz="1000" dirty="0"/>
              <a:t>***= part des frais reversés au profit du distributeur et du gestionnaire du plan au cours du dernier exercice clos.</a:t>
            </a:r>
          </a:p>
          <a:p>
            <a:r>
              <a:rPr lang="fr-FR" sz="1000" dirty="0" smtClean="0"/>
              <a:t>****= </a:t>
            </a:r>
            <a:r>
              <a:rPr lang="fr-FR" sz="1000" dirty="0"/>
              <a:t>la catégorie « fonds immobilier » inclut les OPCI, les SCPI et les SCI.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54416" y="929862"/>
            <a:ext cx="2076018" cy="276999"/>
          </a:xfrm>
          <a:prstGeom prst="rect">
            <a:avLst/>
          </a:prstGeom>
          <a:ln w="6350"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r>
              <a:rPr lang="fr-FR" sz="1200" dirty="0"/>
              <a:t>PUBLIÉ LE </a:t>
            </a:r>
            <a:r>
              <a:rPr lang="fr-FR" sz="1200" dirty="0" smtClean="0"/>
              <a:t>06 DÉCEMBRE 2022</a:t>
            </a:r>
            <a:endParaRPr lang="fr-FR" sz="1200" dirty="0"/>
          </a:p>
        </p:txBody>
      </p:sp>
      <p:sp>
        <p:nvSpPr>
          <p:cNvPr id="33" name="Rectangle 32"/>
          <p:cNvSpPr/>
          <p:nvPr/>
        </p:nvSpPr>
        <p:spPr>
          <a:xfrm rot="16200000">
            <a:off x="4968365" y="9140515"/>
            <a:ext cx="12966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900" b="1" dirty="0"/>
              <a:t>Caisse régionale de Crédit </a:t>
            </a:r>
            <a:r>
              <a:rPr lang="fr-FR" sz="900" b="1" dirty="0" smtClean="0"/>
              <a:t>Agricole Mutuel Brie Picardie</a:t>
            </a:r>
            <a:endParaRPr lang="fr-FR" sz="900" dirty="0" smtClean="0"/>
          </a:p>
          <a:p>
            <a:pPr algn="just"/>
            <a:r>
              <a:rPr lang="fr-FR" sz="900" dirty="0" smtClean="0"/>
              <a:t>Document </a:t>
            </a:r>
            <a:r>
              <a:rPr lang="fr-FR" sz="900" dirty="0"/>
              <a:t>informatif à caractère non-publicitaire. </a:t>
            </a:r>
            <a:r>
              <a:rPr lang="fr-FR" sz="900" dirty="0" smtClean="0"/>
              <a:t>12/22 - </a:t>
            </a:r>
            <a:r>
              <a:rPr lang="fr-FR" sz="900" dirty="0"/>
              <a:t>Edité par la Caisse Régionale de </a:t>
            </a:r>
            <a:r>
              <a:rPr lang="fr-FR" sz="900" dirty="0" smtClean="0"/>
              <a:t>Crédit Agricole </a:t>
            </a:r>
            <a:r>
              <a:rPr lang="fr-FR" sz="900" dirty="0"/>
              <a:t>Mutuel </a:t>
            </a:r>
            <a:r>
              <a:rPr lang="fr-FR" sz="900" dirty="0" smtClean="0"/>
              <a:t>Brie Picardie </a:t>
            </a:r>
            <a:r>
              <a:rPr lang="fr-FR" sz="900" dirty="0"/>
              <a:t>- Société Coopérative à capital </a:t>
            </a:r>
            <a:r>
              <a:rPr lang="fr-FR" sz="900" dirty="0" smtClean="0"/>
              <a:t>variable agréée en tant qu’établissement de crédit. Société de courtage d’assurances. Siège social: 500 rue Saint-</a:t>
            </a:r>
            <a:r>
              <a:rPr lang="fr-FR" sz="900" dirty="0" err="1" smtClean="0"/>
              <a:t>Fuscien</a:t>
            </a:r>
            <a:r>
              <a:rPr lang="fr-FR" sz="900" dirty="0" smtClean="0"/>
              <a:t>  80095 AMIENS CEDEX 3 – Service clients: N° CRISTAL 0 969 323 369 (appel non surtaxé) n° 487 625 436 RCS Amiens – Immatriculée au Registre des Intermédiaires en Assurances sous le N° 07 022 607. SWIFT: AGRIFRPP887 – Site Internet: </a:t>
            </a:r>
            <a:r>
              <a:rPr lang="fr-FR" sz="900" dirty="0" smtClean="0">
                <a:hlinkClick r:id="rId2"/>
              </a:rPr>
              <a:t>www.ca-briepicardie.fr</a:t>
            </a:r>
            <a:r>
              <a:rPr lang="fr-FR" sz="900" dirty="0" smtClean="0"/>
              <a:t> (coût selon opérateur)</a:t>
            </a:r>
            <a:endParaRPr lang="fr-FR" sz="900" dirty="0"/>
          </a:p>
        </p:txBody>
      </p:sp>
      <p:pic>
        <p:nvPicPr>
          <p:cNvPr id="1026" name="Picture 2" descr="LOGO CA BP Quad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63184"/>
            <a:ext cx="1422026" cy="81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90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723</Words>
  <Application>Microsoft Office PowerPoint</Application>
  <PresentationFormat>Personnalisé</PresentationFormat>
  <Paragraphs>104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Credit Agricole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VERNAGALLO Lydia</dc:creator>
  <cp:lastModifiedBy>HEDIN Dominique</cp:lastModifiedBy>
  <cp:revision>29</cp:revision>
  <cp:lastPrinted>2022-12-05T13:01:12Z</cp:lastPrinted>
  <dcterms:created xsi:type="dcterms:W3CDTF">2022-10-10T14:23:03Z</dcterms:created>
  <dcterms:modified xsi:type="dcterms:W3CDTF">2022-12-13T07:22:43Z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2133654841</vt:i4>
  </property>
  <property fmtid="{D5CDD505-2E9C-101B-9397-08002B2CF9AE}" pid="3" name="_NewReviewCycle">
    <vt:lpwstr/>
  </property>
  <property fmtid="{D5CDD505-2E9C-101B-9397-08002B2CF9AE}" pid="4" name="_EmailSubject">
    <vt:lpwstr>CR Réunion du 26/11 Affichage des frais du PERI CTO</vt:lpwstr>
  </property>
  <property fmtid="{D5CDD505-2E9C-101B-9397-08002B2CF9AE}" pid="5" name="_AuthorEmail">
    <vt:lpwstr>Dominique.HEDIN@ca-briepicardie.fr</vt:lpwstr>
  </property>
  <property fmtid="{D5CDD505-2E9C-101B-9397-08002B2CF9AE}" pid="6" name="_AuthorEmailDisplayName">
    <vt:lpwstr>HEDIN Dominique</vt:lpwstr>
  </property>
  <property fmtid="{D5CDD505-2E9C-101B-9397-08002B2CF9AE}" pid="7" name="MSIP_Label_5575590c-269f-4124-b0f8-2fb2473b0712_Enabled">
    <vt:lpwstr>true</vt:lpwstr>
  </property>
  <property fmtid="{D5CDD505-2E9C-101B-9397-08002B2CF9AE}" pid="8" name="MSIP_Label_5575590c-269f-4124-b0f8-2fb2473b0712_SetDate">
    <vt:lpwstr>2022-11-23T13:31:23Z</vt:lpwstr>
  </property>
  <property fmtid="{D5CDD505-2E9C-101B-9397-08002B2CF9AE}" pid="9" name="MSIP_Label_5575590c-269f-4124-b0f8-2fb2473b0712_Method">
    <vt:lpwstr>Privileged</vt:lpwstr>
  </property>
  <property fmtid="{D5CDD505-2E9C-101B-9397-08002B2CF9AE}" pid="10" name="MSIP_Label_5575590c-269f-4124-b0f8-2fb2473b0712_Name">
    <vt:lpwstr>Public</vt:lpwstr>
  </property>
  <property fmtid="{D5CDD505-2E9C-101B-9397-08002B2CF9AE}" pid="11" name="MSIP_Label_5575590c-269f-4124-b0f8-2fb2473b0712_SiteId">
    <vt:lpwstr>fb3baf17-c313-474c-8d5d-577a3ec97a32</vt:lpwstr>
  </property>
  <property fmtid="{D5CDD505-2E9C-101B-9397-08002B2CF9AE}" pid="12" name="MSIP_Label_5575590c-269f-4124-b0f8-2fb2473b0712_ActionId">
    <vt:lpwstr>313a40b7-b05b-41e9-9e84-ecf7a8c4e23f</vt:lpwstr>
  </property>
  <property fmtid="{D5CDD505-2E9C-101B-9397-08002B2CF9AE}" pid="13" name="MSIP_Label_5575590c-269f-4124-b0f8-2fb2473b0712_ContentBits">
    <vt:lpwstr>0</vt:lpwstr>
  </property>
  <property fmtid="{D5CDD505-2E9C-101B-9397-08002B2CF9AE}" pid="14" name="_PreviousAdHocReviewCycleID">
    <vt:i4>2133654841</vt:i4>
  </property>
</Properties>
</file>